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678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63" r:id="rId6"/>
    <p:sldId id="267" r:id="rId7"/>
    <p:sldId id="260" r:id="rId8"/>
    <p:sldId id="277" r:id="rId9"/>
    <p:sldId id="266" r:id="rId10"/>
    <p:sldId id="268" r:id="rId11"/>
    <p:sldId id="272" r:id="rId12"/>
    <p:sldId id="273" r:id="rId13"/>
    <p:sldId id="265" r:id="rId14"/>
    <p:sldId id="269" r:id="rId15"/>
    <p:sldId id="274" r:id="rId16"/>
    <p:sldId id="270" r:id="rId17"/>
    <p:sldId id="271" r:id="rId18"/>
    <p:sldId id="276" r:id="rId19"/>
    <p:sldId id="275" r:id="rId20"/>
  </p:sldIdLst>
  <p:sldSz cx="9144000" cy="5143500" type="screen16x9"/>
  <p:notesSz cx="6858000" cy="9144000"/>
  <p:embeddedFontLst>
    <p:embeddedFont>
      <p:font typeface="Bauhaus 93" pitchFamily="82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DIN Condensed" pitchFamily="2" charset="0"/>
      <p:bold r:id="rId29"/>
    </p:embeddedFont>
    <p:embeddedFont>
      <p:font typeface="High Tower Text" panose="02040502050506030303" pitchFamily="18" charset="77"/>
      <p:regular r:id="rId30"/>
      <p:italic r:id="rId31"/>
    </p:embeddedFont>
    <p:embeddedFont>
      <p:font typeface="Imprint MT Shadow" pitchFamily="82" charset="77"/>
      <p:regular r:id="rId32"/>
    </p:embeddedFont>
    <p:embeddedFont>
      <p:font typeface="Oswald" pitchFamily="2" charset="7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D1"/>
    <a:srgbClr val="00B0F0"/>
    <a:srgbClr val="FFCF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7D6CD-8A42-1741-A4C4-07E36B516B4C}" v="486" dt="2019-01-27T06:59:25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/>
    <p:restoredTop sz="94650"/>
  </p:normalViewPr>
  <p:slideViewPr>
    <p:cSldViewPr snapToGrid="0" snapToObjects="1">
      <p:cViewPr>
        <p:scale>
          <a:sx n="103" d="100"/>
          <a:sy n="103" d="100"/>
        </p:scale>
        <p:origin x="72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670c7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670c7d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670c7d19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670c7d19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 In the very first class of every semester, most professors will say something like </a:t>
            </a:r>
            <a:r>
              <a:rPr lang="en-HK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no such thing as a stupid question/don’t be afraid to ask question!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many of us may be still too shy to ask/do not want to interrupt the lecture</a:t>
            </a:r>
          </a:p>
          <a:p>
            <a:r>
              <a:rPr lang="en-US" dirty="0"/>
              <a:t>As a result, </a:t>
            </a:r>
          </a:p>
        </p:txBody>
      </p:sp>
    </p:spTree>
    <p:extLst>
      <p:ext uri="{BB962C8B-B14F-4D97-AF65-F5344CB8AC3E}">
        <p14:creationId xmlns:p14="http://schemas.microsoft.com/office/powerpoint/2010/main" val="86523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e670c7d1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e670c7d19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6D0F-44AE-D84C-AE7F-1E05D8B04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CF631-7E5B-E540-8A17-76DA13C91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79ACA-B4BB-3648-8787-02221100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D3DF3-639F-964D-B8E6-75495619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71BC2-A01F-2C4D-8355-330D4762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3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0356-0FB2-9C4C-A788-D869CF18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B3EAC-DC61-E74E-A5DC-4A13DD881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9F407-E9C1-4F44-B427-605CD3A9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7CE9-7112-0E4C-9848-EA03C964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84B13-B4B2-364E-B648-1C42457C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76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4EFF2-534B-2B47-844D-12332B223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96A57-1FB9-E34F-9B80-F1FA622D1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BD319-7486-224D-8745-63B5AF90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FEEA2-3AF9-5A42-9C21-014653AC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30672-A68C-5644-A4EE-B1139976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433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228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0268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400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98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5B29-EECB-B44B-8B8F-6AE66948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3CCB-15CB-FD46-94AA-E0B2E806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235A3-C1FE-5149-9AF2-1CE58E27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FB630-61B4-9E48-8D37-DC52F9F03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82D4-CA9D-EC44-9150-57A7B5CB6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70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579C-5099-084F-B41C-6C1FC887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65EFB-99C8-EB43-9D13-D4E2925BA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5069C-5EF5-9E4B-AC38-366C806CD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1FFD9-6B22-BD4C-8A28-247F40442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96C90-7B05-C44D-AF4C-20608A7D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93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4AAC-21E8-BF41-B2D3-DB2527DC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D0D4-30FE-8D48-8C4A-24B0AEF6C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CADF8-BA7E-0C44-8A12-796CDD3A6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AB69C-A329-194E-B26E-B0024229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139D6-0459-484F-8167-8B858146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CCBAA-2BCA-7F43-8C5C-140823AC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86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2B40-76A2-6742-B2E4-45239CED6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44BD-1FA8-D34D-8AAE-9446D8D8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81C59-3125-8749-9B68-88519D5F3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A4F8A-1A3A-7F4E-8D07-4A31D4F30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3FE95-1CFA-CA42-8025-DD817035C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AAA5B-F46C-FA46-BEEA-64773B83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421EF-EE82-0F45-95C7-8A41E3DB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FA3BE-DA2A-2847-8368-EE38E8C88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22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3265-4C2C-7545-B105-126EA0AE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520E59-763D-6941-8074-3F196368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383D5C-6BA0-2348-8472-258CEACC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40837-F44C-254D-9F44-6994EDFF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71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C0AE5-09B8-0241-8FD9-7DC59DAD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803C5-3C09-0C42-B483-0F0F0F0C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EECE-E93B-B449-BE61-8BB60BCF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12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35E7-96EB-394E-BC7B-0B763CC6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F8D8-41BE-9D49-8798-42A1CFC32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8B43C-9419-A84F-B80A-A84C2CD53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1109F-78AD-C149-B5BA-AD004D0BA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1976A-588B-6A42-92EA-2FB2FEB6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71062-6D69-EF44-9B0D-16E2D4A22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71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ED18-74EA-5444-B478-9811BD3F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52425-8AAF-E346-9A0D-C6B5B79435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0F2E5-10CA-304D-9543-C46EBB323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2ABA8-AE1A-0E4D-80E7-5C152D73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5C23F-26B7-1B42-BA10-8EA369BD7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5578B-A973-AA4D-B6A1-68C0ADE0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93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BC343-1CA8-BB47-9702-5906C9C0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2559-A987-0A4C-A31D-BD9E6FCD4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E3903-AC64-A040-B911-169E8916F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B4E5-BB13-614E-B477-2BACBAF64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4D457-FA06-154E-ACCB-976CED2D9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27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  <p:sldLayoutId id="2147484690" r:id="rId12"/>
    <p:sldLayoutId id="2147484691" r:id="rId13"/>
    <p:sldLayoutId id="2147484692" r:id="rId14"/>
    <p:sldLayoutId id="2147484693" r:id="rId15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729150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 err="1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Hackerdew</a:t>
            </a:r>
            <a:endParaRPr sz="7200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By Chen Tsung Yu (Lear), Kho </a:t>
            </a:r>
            <a:r>
              <a:rPr lang="en-GB" sz="1800" dirty="0" err="1"/>
              <a:t>Nyak</a:t>
            </a:r>
            <a:r>
              <a:rPr lang="en-GB" sz="1800" dirty="0"/>
              <a:t> </a:t>
            </a:r>
            <a:r>
              <a:rPr lang="en-GB" sz="1800" dirty="0" err="1"/>
              <a:t>Lek</a:t>
            </a:r>
            <a:r>
              <a:rPr lang="en-GB" sz="1800" dirty="0"/>
              <a:t> (Eric), </a:t>
            </a:r>
            <a:r>
              <a:rPr lang="en-GB" sz="1800" dirty="0" err="1"/>
              <a:t>Kuo</a:t>
            </a:r>
            <a:r>
              <a:rPr lang="en-GB" sz="1800" dirty="0"/>
              <a:t> </a:t>
            </a:r>
            <a:r>
              <a:rPr lang="en-GB" sz="1800" dirty="0" err="1"/>
              <a:t>Kuan</a:t>
            </a:r>
            <a:r>
              <a:rPr lang="en-GB" sz="1800" dirty="0"/>
              <a:t> Ting (Mimi), Xu </a:t>
            </a:r>
            <a:r>
              <a:rPr lang="en-GB" sz="1800" dirty="0" err="1"/>
              <a:t>Tianxiao</a:t>
            </a:r>
            <a:r>
              <a:rPr lang="en-GB" sz="1800" dirty="0"/>
              <a:t> (Albert), </a:t>
            </a:r>
            <a:r>
              <a:rPr lang="en-GB" sz="1800" dirty="0" err="1"/>
              <a:t>Ho</a:t>
            </a:r>
            <a:r>
              <a:rPr lang="en-GB" sz="1800" dirty="0"/>
              <a:t> </a:t>
            </a:r>
            <a:r>
              <a:rPr lang="en-GB" sz="1800" dirty="0" err="1"/>
              <a:t>Chieh</a:t>
            </a:r>
            <a:r>
              <a:rPr lang="en-GB" sz="1800" dirty="0"/>
              <a:t> Yu (Jasmine)</a:t>
            </a:r>
            <a:endParaRPr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4CBB4-0C62-D54D-9732-1C8E95F61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B21042-E634-C641-A7B7-21C1C02D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99" y="594658"/>
            <a:ext cx="7852200" cy="861000"/>
          </a:xfrm>
        </p:spPr>
        <p:txBody>
          <a:bodyPr/>
          <a:lstStyle/>
          <a:p>
            <a:r>
              <a:rPr lang="en-GB" b="1" dirty="0">
                <a:latin typeface="Imprint MT Shadow" pitchFamily="82" charset="77"/>
              </a:rPr>
              <a:t>App Interface Display</a:t>
            </a:r>
            <a:endParaRPr lang="en-US" b="1" dirty="0">
              <a:latin typeface="Imprint MT Shadow" pitchFamily="8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9264-0A90-954A-A8AE-843BDE8BC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9B1D80-2D77-FE4E-BACE-613CD829CAE8}"/>
              </a:ext>
            </a:extLst>
          </p:cNvPr>
          <p:cNvGrpSpPr/>
          <p:nvPr/>
        </p:nvGrpSpPr>
        <p:grpSpPr>
          <a:xfrm>
            <a:off x="3292117" y="1302152"/>
            <a:ext cx="2559764" cy="3100776"/>
            <a:chOff x="690344" y="1572454"/>
            <a:chExt cx="2367032" cy="2592247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5006505-0017-9449-90E0-336EB893B281}"/>
                </a:ext>
              </a:extLst>
            </p:cNvPr>
            <p:cNvSpPr/>
            <p:nvPr/>
          </p:nvSpPr>
          <p:spPr>
            <a:xfrm>
              <a:off x="690344" y="1948070"/>
              <a:ext cx="2367032" cy="2216631"/>
            </a:xfrm>
            <a:prstGeom prst="roundRect">
              <a:avLst/>
            </a:prstGeom>
            <a:solidFill>
              <a:srgbClr val="FFF3D1"/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1AB50-CB26-0A4C-8309-D55A06A2EA9D}"/>
                </a:ext>
              </a:extLst>
            </p:cNvPr>
            <p:cNvSpPr txBox="1"/>
            <p:nvPr/>
          </p:nvSpPr>
          <p:spPr>
            <a:xfrm>
              <a:off x="690344" y="3456816"/>
              <a:ext cx="2367031" cy="646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3600" b="1" dirty="0" err="1">
                  <a:latin typeface="Bauhaus 93" pitchFamily="82" charset="77"/>
                  <a:cs typeface="Kokonor" pitchFamily="2" charset="0"/>
                </a:rPr>
                <a:t>KatchUp</a:t>
              </a:r>
              <a:endParaRPr lang="en-US" sz="3600" b="1" dirty="0">
                <a:latin typeface="Bauhaus 93" pitchFamily="82" charset="77"/>
                <a:cs typeface="Kokonor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B3EEA8-1673-9C43-B3E4-CDE955E0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36" y="1572454"/>
              <a:ext cx="2116157" cy="1998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89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3D27-C741-704B-BAA8-08E33197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C43DE-1783-E940-895A-DF898C621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5A9C0-626D-7E46-AC9D-6A6E9BD15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C9CC279-DC60-F84D-ABA3-DE05280C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4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3B72-BCB7-BB47-86E6-40A568A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9E727-5968-2E47-87F6-A6C7A15B4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F180A-25C0-6D44-ADB4-A64B37F3E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3467C64-4D59-0E48-9E59-3DF29690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5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98673-A0DA-374C-8613-7652B568E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8D8BD-907D-7F4F-BDCD-93672792E8E7}"/>
              </a:ext>
            </a:extLst>
          </p:cNvPr>
          <p:cNvSpPr txBox="1"/>
          <p:nvPr/>
        </p:nvSpPr>
        <p:spPr>
          <a:xfrm>
            <a:off x="4202130" y="6369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BD1190-3864-1048-B9B9-1DE4E9BEAFEA}"/>
              </a:ext>
            </a:extLst>
          </p:cNvPr>
          <p:cNvSpPr txBox="1"/>
          <p:nvPr/>
        </p:nvSpPr>
        <p:spPr>
          <a:xfrm>
            <a:off x="4438436" y="1304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FC029-A6ED-C945-90D8-C2926A82102A}"/>
              </a:ext>
            </a:extLst>
          </p:cNvPr>
          <p:cNvSpPr txBox="1"/>
          <p:nvPr/>
        </p:nvSpPr>
        <p:spPr>
          <a:xfrm>
            <a:off x="4376791" y="5137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6B49D10-2331-4C42-8732-86E7342E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8120-4DE5-544B-A5E0-1E04CAA4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5C276-3161-CC43-A5B5-322B71D3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FA3BC-E7AD-B345-9814-4F0AADE678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close up of a flower&#13;&#10;&#13;&#10;Description automatically generated">
            <a:extLst>
              <a:ext uri="{FF2B5EF4-FFF2-40B4-BE49-F238E27FC236}">
                <a16:creationId xmlns:a16="http://schemas.microsoft.com/office/drawing/2014/main" id="{E85A0491-C511-7049-9B9E-BAA924C3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2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FC71-CBC8-5445-8EA7-8F076CF1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7DC85-AE5C-5A44-9169-F333274BC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E6A23-48D5-6B48-9039-E74B179B3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2CE449B-17D7-9E43-B21A-3C1E532A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9748-DC3C-A542-ADD8-A27561E8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08EB3-003F-B243-97B8-0C4DF957E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E5F3-AF35-9B43-ABF2-F6B6854E80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D56701F-4FD7-AF44-AC6E-09DA4B8B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9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7BAB-5C0C-E347-8DD3-818002CB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7D028-950E-BC4F-9D9E-661C1B406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F939-A75D-154E-B9C1-678A5598F6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E00083A-46B1-7349-8402-339A939C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4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3B26-FA07-9C45-B456-7B2C26B2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55F3D-314E-8644-9DB7-D8B456F2D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21E7-7C74-A943-85AC-C6BA520E5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video-1548566916.mp4">
            <a:hlinkClick r:id="" action="ppaction://media"/>
            <a:extLst>
              <a:ext uri="{FF2B5EF4-FFF2-40B4-BE49-F238E27FC236}">
                <a16:creationId xmlns:a16="http://schemas.microsoft.com/office/drawing/2014/main" id="{20689451-B9DA-9F47-908B-146258885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7075" y="0"/>
            <a:ext cx="2609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50DBD9-E89C-9445-910F-CE80AB81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>
                <a:latin typeface="Imprint MT Shadow" pitchFamily="82" charset="77"/>
              </a:rPr>
              <a:t>Thank you</a:t>
            </a:r>
            <a:br>
              <a:rPr lang="en-US" sz="4400" b="1" dirty="0">
                <a:latin typeface="Imprint MT Shadow" pitchFamily="82" charset="77"/>
              </a:rPr>
            </a:br>
            <a:br>
              <a:rPr lang="en-US" sz="4400" b="1" dirty="0">
                <a:latin typeface="Imprint MT Shadow" pitchFamily="82" charset="77"/>
              </a:rPr>
            </a:br>
            <a:r>
              <a:rPr lang="en-US" sz="4400" b="1" dirty="0">
                <a:latin typeface="Imprint MT Shadow" pitchFamily="82" charset="77"/>
              </a:rPr>
              <a:t>Q &amp;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9A162-EEE3-8944-826C-E6EACDE90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0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A7932115-D67D-6244-A037-829DE6E4CC14}"/>
              </a:ext>
            </a:extLst>
          </p:cNvPr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6EF47-1198-ED4F-9815-1A52151E0A46}"/>
              </a:ext>
            </a:extLst>
          </p:cNvPr>
          <p:cNvSpPr txBox="1"/>
          <p:nvPr/>
        </p:nvSpPr>
        <p:spPr>
          <a:xfrm>
            <a:off x="1807535" y="2217807"/>
            <a:ext cx="552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Imprint MT Shadow" pitchFamily="82" charset="77"/>
              </a:rPr>
              <a:t>Smart Campus with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51FAE-1CCC-7645-82AC-C4472C86E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0" y="2203189"/>
            <a:ext cx="9143999" cy="73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HK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“There’s no such thing as a stupid question”</a:t>
            </a:r>
          </a:p>
        </p:txBody>
      </p:sp>
      <p:sp>
        <p:nvSpPr>
          <p:cNvPr id="82" name="Google Shape;82;p17"/>
          <p:cNvSpPr txBox="1"/>
          <p:nvPr/>
        </p:nvSpPr>
        <p:spPr>
          <a:xfrm>
            <a:off x="265240" y="969877"/>
            <a:ext cx="5190031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Marion" panose="02020502060400020003" pitchFamily="18" charset="77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AECCE6-1344-574A-BE65-5E2BFD016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4CF5-40B9-C04F-B081-CB3F73B3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E70E8-26F9-574F-9834-8A626305D9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 descr="A large crowd of people in a room&#13;&#10;&#13;&#10;Description automatically generated">
            <a:extLst>
              <a:ext uri="{FF2B5EF4-FFF2-40B4-BE49-F238E27FC236}">
                <a16:creationId xmlns:a16="http://schemas.microsoft.com/office/drawing/2014/main" id="{F8C63A37-D890-3A4D-9417-D47952B8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86" y="0"/>
            <a:ext cx="77092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39C3-E8FD-114C-A0AD-A58336F9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50" y="372806"/>
            <a:ext cx="7852200" cy="861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Imprint MT Shadow" pitchFamily="82" charset="77"/>
              </a:rPr>
              <a:t>Our goal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B788DC7-5D44-6144-B4B9-5B754EBD7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65ADD-9DCF-9647-97AC-F886A14B83CA}"/>
              </a:ext>
            </a:extLst>
          </p:cNvPr>
          <p:cNvSpPr txBox="1"/>
          <p:nvPr/>
        </p:nvSpPr>
        <p:spPr>
          <a:xfrm>
            <a:off x="653750" y="1233806"/>
            <a:ext cx="783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igh Tower Text" panose="020F0502020204030204" pitchFamily="34" charset="0"/>
                <a:cs typeface="High Tower Text" panose="020F0502020204030204" pitchFamily="34" charset="0"/>
              </a:rPr>
              <a:t>Enhance student learning experience with an “effortless” interaction between students and the professor</a:t>
            </a:r>
          </a:p>
        </p:txBody>
      </p:sp>
      <p:pic>
        <p:nvPicPr>
          <p:cNvPr id="4" name="Picture 3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92642E69-CE69-3C46-BC23-3D14CB02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52" y="2940771"/>
            <a:ext cx="3443096" cy="1937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DF396-7D70-4B4C-9511-2D3E649C7662}"/>
              </a:ext>
            </a:extLst>
          </p:cNvPr>
          <p:cNvSpPr txBox="1"/>
          <p:nvPr/>
        </p:nvSpPr>
        <p:spPr>
          <a:xfrm>
            <a:off x="4564150" y="4913729"/>
            <a:ext cx="1484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800" dirty="0"/>
              <a:t>https://</a:t>
            </a:r>
            <a:r>
              <a:rPr lang="en-HK" sz="800" dirty="0" err="1"/>
              <a:t>goo.gl</a:t>
            </a:r>
            <a:r>
              <a:rPr lang="en-HK" sz="800" dirty="0"/>
              <a:t>/images/wbd9BR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519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3C34-C71B-4348-AF24-CF1E3009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49" y="233991"/>
            <a:ext cx="7852200" cy="861000"/>
          </a:xfrm>
        </p:spPr>
        <p:txBody>
          <a:bodyPr/>
          <a:lstStyle/>
          <a:p>
            <a:r>
              <a:rPr lang="en-US" b="1" dirty="0">
                <a:latin typeface="Imprint MT Shadow" pitchFamily="82" charset="77"/>
              </a:rPr>
              <a:t>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C023F-F499-3A4B-B0FC-A464F6480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7C4D73-9CC3-6F4E-BEB3-C947EF5C1CDC}"/>
              </a:ext>
            </a:extLst>
          </p:cNvPr>
          <p:cNvGrpSpPr/>
          <p:nvPr/>
        </p:nvGrpSpPr>
        <p:grpSpPr>
          <a:xfrm>
            <a:off x="1011178" y="1163629"/>
            <a:ext cx="2559764" cy="3100776"/>
            <a:chOff x="690344" y="1572454"/>
            <a:chExt cx="2367032" cy="259224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5E1F327-54DF-564B-80E5-A0969195F913}"/>
                </a:ext>
              </a:extLst>
            </p:cNvPr>
            <p:cNvSpPr/>
            <p:nvPr/>
          </p:nvSpPr>
          <p:spPr>
            <a:xfrm>
              <a:off x="690344" y="1948070"/>
              <a:ext cx="2367032" cy="2216631"/>
            </a:xfrm>
            <a:prstGeom prst="roundRect">
              <a:avLst/>
            </a:prstGeom>
            <a:solidFill>
              <a:srgbClr val="FFF3D1"/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85A5B2-28D5-7149-AF5A-9DE53ABBB8A6}"/>
                </a:ext>
              </a:extLst>
            </p:cNvPr>
            <p:cNvSpPr txBox="1"/>
            <p:nvPr/>
          </p:nvSpPr>
          <p:spPr>
            <a:xfrm>
              <a:off x="690344" y="3456816"/>
              <a:ext cx="2367031" cy="646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3600" b="1" dirty="0" err="1">
                  <a:latin typeface="Bauhaus 93" pitchFamily="82" charset="77"/>
                  <a:cs typeface="Kokonor" pitchFamily="2" charset="0"/>
                </a:rPr>
                <a:t>KatchUp</a:t>
              </a:r>
              <a:endParaRPr lang="en-US" sz="3600" b="1" dirty="0">
                <a:latin typeface="Bauhaus 93" pitchFamily="82" charset="77"/>
                <a:cs typeface="Kokonor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E84067-4DCC-5546-8140-31C9B665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36" y="1572454"/>
              <a:ext cx="2116157" cy="1998593"/>
            </a:xfrm>
            <a:prstGeom prst="rect">
              <a:avLst/>
            </a:prstGeom>
          </p:spPr>
        </p:pic>
      </p:grpSp>
      <p:sp>
        <p:nvSpPr>
          <p:cNvPr id="11" name="Plus 10">
            <a:extLst>
              <a:ext uri="{FF2B5EF4-FFF2-40B4-BE49-F238E27FC236}">
                <a16:creationId xmlns:a16="http://schemas.microsoft.com/office/drawing/2014/main" id="{C224F648-C3CE-3745-8658-30C2E9548DA6}"/>
              </a:ext>
            </a:extLst>
          </p:cNvPr>
          <p:cNvSpPr/>
          <p:nvPr/>
        </p:nvSpPr>
        <p:spPr>
          <a:xfrm>
            <a:off x="4199070" y="2282554"/>
            <a:ext cx="745859" cy="88238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erson looking at the camera&#13;&#10;&#13;&#10;Description automatically generated">
            <a:extLst>
              <a:ext uri="{FF2B5EF4-FFF2-40B4-BE49-F238E27FC236}">
                <a16:creationId xmlns:a16="http://schemas.microsoft.com/office/drawing/2014/main" id="{120D7879-E534-BE42-8744-FBC3AA2B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289" y="1890793"/>
            <a:ext cx="3168910" cy="1943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9C4670-49DE-1148-B3F1-AA1F70BF3A31}"/>
              </a:ext>
            </a:extLst>
          </p:cNvPr>
          <p:cNvSpPr txBox="1"/>
          <p:nvPr/>
        </p:nvSpPr>
        <p:spPr>
          <a:xfrm>
            <a:off x="5674350" y="3888331"/>
            <a:ext cx="336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thefwa.com</a:t>
            </a:r>
            <a:r>
              <a:rPr lang="en-US" sz="800" dirty="0"/>
              <a:t>/cases/ava-sessions-t64</a:t>
            </a:r>
          </a:p>
        </p:txBody>
      </p:sp>
    </p:spTree>
    <p:extLst>
      <p:ext uri="{BB962C8B-B14F-4D97-AF65-F5344CB8AC3E}">
        <p14:creationId xmlns:p14="http://schemas.microsoft.com/office/powerpoint/2010/main" val="326728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62608" y="445025"/>
            <a:ext cx="816969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latin typeface="Imprint MT Shadow" pitchFamily="82" charset="77"/>
              </a:rPr>
              <a:t>Face Recognition </a:t>
            </a:r>
            <a:endParaRPr b="1" dirty="0">
              <a:latin typeface="Imprint MT Shadow" pitchFamily="82" charset="77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272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800" dirty="0">
                <a:latin typeface="High Tower Text" panose="02040502050506030303" pitchFamily="18" charset="77"/>
              </a:rPr>
              <a:t>Application of neural network</a:t>
            </a:r>
          </a:p>
          <a:p>
            <a:pPr marL="342900">
              <a:spcAft>
                <a:spcPts val="1600"/>
              </a:spcAft>
            </a:pPr>
            <a:r>
              <a:rPr lang="en-US" altLang="ja-JP" sz="2800" dirty="0">
                <a:latin typeface="High Tower Text" panose="02040502050506030303" pitchFamily="18" charset="77"/>
              </a:rPr>
              <a:t>Able to identify</a:t>
            </a:r>
            <a:r>
              <a:rPr lang="en-US" sz="2800" dirty="0">
                <a:latin typeface="High Tower Text" panose="02040502050506030303" pitchFamily="18" charset="77"/>
              </a:rPr>
              <a:t> 6 situations</a:t>
            </a:r>
          </a:p>
          <a:p>
            <a:pPr marL="800100" lvl="1">
              <a:spcAft>
                <a:spcPts val="1600"/>
              </a:spcAft>
            </a:pPr>
            <a:r>
              <a:rPr lang="en-US" sz="2800" dirty="0">
                <a:latin typeface="High Tower Text" panose="02040502050506030303" pitchFamily="18" charset="77"/>
              </a:rPr>
              <a:t>Understood/Confused</a:t>
            </a:r>
          </a:p>
          <a:p>
            <a:pPr marL="800100" lvl="1">
              <a:spcAft>
                <a:spcPts val="1600"/>
              </a:spcAft>
            </a:pPr>
            <a:r>
              <a:rPr lang="en-US" sz="2800" dirty="0">
                <a:latin typeface="High Tower Text" panose="02040502050506030303" pitchFamily="18" charset="77"/>
              </a:rPr>
              <a:t>Exclude: Dozing off/Doing Other things/Talking/Playing mobile phone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0EDFD-178D-284C-8EED-7FF8FB709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BB711-C9FC-E34C-A4E6-8E6183F3B190}"/>
              </a:ext>
            </a:extLst>
          </p:cNvPr>
          <p:cNvCxnSpPr>
            <a:cxnSpLocks/>
          </p:cNvCxnSpPr>
          <p:nvPr/>
        </p:nvCxnSpPr>
        <p:spPr>
          <a:xfrm>
            <a:off x="8076089" y="1841679"/>
            <a:ext cx="118094" cy="321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563EE1-D618-F447-84E1-F6AEC982DEB1}"/>
              </a:ext>
            </a:extLst>
          </p:cNvPr>
          <p:cNvCxnSpPr>
            <a:cxnSpLocks/>
          </p:cNvCxnSpPr>
          <p:nvPr/>
        </p:nvCxnSpPr>
        <p:spPr>
          <a:xfrm flipV="1">
            <a:off x="7313852" y="2003738"/>
            <a:ext cx="231021" cy="1244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1CEB25-9353-7B4B-87FC-6F62D34EFF0B}"/>
              </a:ext>
            </a:extLst>
          </p:cNvPr>
          <p:cNvCxnSpPr>
            <a:cxnSpLocks/>
          </p:cNvCxnSpPr>
          <p:nvPr/>
        </p:nvCxnSpPr>
        <p:spPr>
          <a:xfrm>
            <a:off x="7544873" y="2003739"/>
            <a:ext cx="317679" cy="124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DF7B9-78F1-EA49-A902-6F55CE920A4E}"/>
              </a:ext>
            </a:extLst>
          </p:cNvPr>
          <p:cNvCxnSpPr>
            <a:cxnSpLocks/>
          </p:cNvCxnSpPr>
          <p:nvPr/>
        </p:nvCxnSpPr>
        <p:spPr>
          <a:xfrm flipV="1">
            <a:off x="7857191" y="1904927"/>
            <a:ext cx="31692" cy="227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0F7DC6B-8EEC-4841-ACB9-EFD7037CA9AF}"/>
              </a:ext>
            </a:extLst>
          </p:cNvPr>
          <p:cNvCxnSpPr>
            <a:cxnSpLocks/>
          </p:cNvCxnSpPr>
          <p:nvPr/>
        </p:nvCxnSpPr>
        <p:spPr>
          <a:xfrm>
            <a:off x="7726102" y="1793623"/>
            <a:ext cx="136450" cy="3346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7CEBEA-30BF-7F43-8FFE-4AC1DF36EA2E}"/>
              </a:ext>
            </a:extLst>
          </p:cNvPr>
          <p:cNvCxnSpPr>
            <a:cxnSpLocks/>
          </p:cNvCxnSpPr>
          <p:nvPr/>
        </p:nvCxnSpPr>
        <p:spPr>
          <a:xfrm flipV="1">
            <a:off x="7724018" y="1488606"/>
            <a:ext cx="233978" cy="2996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B9B8FF-2B2A-2747-9BD3-9EC83577CE2A}"/>
              </a:ext>
            </a:extLst>
          </p:cNvPr>
          <p:cNvCxnSpPr>
            <a:cxnSpLocks/>
          </p:cNvCxnSpPr>
          <p:nvPr/>
        </p:nvCxnSpPr>
        <p:spPr>
          <a:xfrm>
            <a:off x="7255756" y="1681489"/>
            <a:ext cx="477933" cy="1031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EBF63E-2460-1040-A814-4D68F73C1308}"/>
              </a:ext>
            </a:extLst>
          </p:cNvPr>
          <p:cNvCxnSpPr>
            <a:cxnSpLocks/>
          </p:cNvCxnSpPr>
          <p:nvPr/>
        </p:nvCxnSpPr>
        <p:spPr>
          <a:xfrm>
            <a:off x="7957996" y="1489278"/>
            <a:ext cx="236187" cy="3792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BFE942-D50D-2F43-B299-351B5C41BFF8}"/>
              </a:ext>
            </a:extLst>
          </p:cNvPr>
          <p:cNvCxnSpPr>
            <a:cxnSpLocks/>
          </p:cNvCxnSpPr>
          <p:nvPr/>
        </p:nvCxnSpPr>
        <p:spPr>
          <a:xfrm flipH="1" flipV="1">
            <a:off x="7264767" y="1681620"/>
            <a:ext cx="49085" cy="446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432E5C-1C23-C549-A146-546CFAE08307}"/>
              </a:ext>
            </a:extLst>
          </p:cNvPr>
          <p:cNvCxnSpPr>
            <a:cxnSpLocks/>
          </p:cNvCxnSpPr>
          <p:nvPr/>
        </p:nvCxnSpPr>
        <p:spPr>
          <a:xfrm flipV="1">
            <a:off x="7857191" y="2087623"/>
            <a:ext cx="153468" cy="406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person, wall, indoor, man&#13;&#10;&#13;&#10;Description automatically generated">
            <a:extLst>
              <a:ext uri="{FF2B5EF4-FFF2-40B4-BE49-F238E27FC236}">
                <a16:creationId xmlns:a16="http://schemas.microsoft.com/office/drawing/2014/main" id="{C30B9BE9-F9D9-444A-8A34-A56B06C5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99" y="1129859"/>
            <a:ext cx="2586551" cy="228344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3AF6C49-C520-C84D-B488-53215997836B}"/>
              </a:ext>
            </a:extLst>
          </p:cNvPr>
          <p:cNvSpPr/>
          <p:nvPr/>
        </p:nvSpPr>
        <p:spPr>
          <a:xfrm>
            <a:off x="6742592" y="1400823"/>
            <a:ext cx="1088268" cy="1330325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61DA-20CC-7947-9C50-8FCD18D9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7AB6E-1720-9B48-8F93-6B624652E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85316-8D87-9B4C-B1D2-10E5E65EE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34394-E91D-6548-991F-CC4DF4007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13" y="0"/>
            <a:ext cx="59469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6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93D1-6CBC-4740-9798-2D07D24B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00" y="297961"/>
            <a:ext cx="7852200" cy="861000"/>
          </a:xfrm>
        </p:spPr>
        <p:txBody>
          <a:bodyPr/>
          <a:lstStyle/>
          <a:p>
            <a:r>
              <a:rPr lang="en-US" b="1" dirty="0">
                <a:latin typeface="Imprint MT Shadow" pitchFamily="82" charset="77"/>
              </a:rPr>
              <a:t>In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A45D3-CCCB-C748-AD1A-B768ADAB4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1F292-BC4A-E94A-8F2B-0CA92EFA2ED6}"/>
              </a:ext>
            </a:extLst>
          </p:cNvPr>
          <p:cNvGrpSpPr/>
          <p:nvPr/>
        </p:nvGrpSpPr>
        <p:grpSpPr>
          <a:xfrm>
            <a:off x="3988850" y="1415252"/>
            <a:ext cx="3768160" cy="1156498"/>
            <a:chOff x="3002056" y="850526"/>
            <a:chExt cx="3343478" cy="1411941"/>
          </a:xfrm>
        </p:grpSpPr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E96989BD-98BB-C240-8A5A-E41CD30E29F8}"/>
                </a:ext>
              </a:extLst>
            </p:cNvPr>
            <p:cNvSpPr/>
            <p:nvPr/>
          </p:nvSpPr>
          <p:spPr>
            <a:xfrm>
              <a:off x="3002056" y="850526"/>
              <a:ext cx="3139889" cy="1411941"/>
            </a:xfrm>
            <a:prstGeom prst="blockArc">
              <a:avLst>
                <a:gd name="adj1" fmla="val 10800000"/>
                <a:gd name="adj2" fmla="val 1"/>
                <a:gd name="adj3" fmla="val 59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5BC52B7C-5A7B-9D43-B436-F90292BA0FDE}"/>
                </a:ext>
              </a:extLst>
            </p:cNvPr>
            <p:cNvSpPr/>
            <p:nvPr/>
          </p:nvSpPr>
          <p:spPr>
            <a:xfrm rot="8858112">
              <a:off x="5838092" y="1391696"/>
              <a:ext cx="507442" cy="22608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B67BE9-C696-464B-AC20-6329D3475CFD}"/>
              </a:ext>
            </a:extLst>
          </p:cNvPr>
          <p:cNvGrpSpPr/>
          <p:nvPr/>
        </p:nvGrpSpPr>
        <p:grpSpPr>
          <a:xfrm rot="10800000">
            <a:off x="3875409" y="2809224"/>
            <a:ext cx="3538713" cy="1192706"/>
            <a:chOff x="3002056" y="850526"/>
            <a:chExt cx="3343478" cy="1411941"/>
          </a:xfrm>
        </p:grpSpPr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09186109-DE58-7440-A17F-34D45ED55700}"/>
                </a:ext>
              </a:extLst>
            </p:cNvPr>
            <p:cNvSpPr/>
            <p:nvPr/>
          </p:nvSpPr>
          <p:spPr>
            <a:xfrm>
              <a:off x="3002056" y="850526"/>
              <a:ext cx="3139889" cy="1411941"/>
            </a:xfrm>
            <a:prstGeom prst="blockArc">
              <a:avLst>
                <a:gd name="adj1" fmla="val 10800000"/>
                <a:gd name="adj2" fmla="val 1"/>
                <a:gd name="adj3" fmla="val 5952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BD44EED9-B274-A84A-A261-46702B91A657}"/>
                </a:ext>
              </a:extLst>
            </p:cNvPr>
            <p:cNvSpPr/>
            <p:nvPr/>
          </p:nvSpPr>
          <p:spPr>
            <a:xfrm rot="8858112">
              <a:off x="5838092" y="1391696"/>
              <a:ext cx="507442" cy="22608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6C8B6C-827E-3E4A-A3B6-3F2F764A8C83}"/>
              </a:ext>
            </a:extLst>
          </p:cNvPr>
          <p:cNvGrpSpPr/>
          <p:nvPr/>
        </p:nvGrpSpPr>
        <p:grpSpPr>
          <a:xfrm>
            <a:off x="3114105" y="2061507"/>
            <a:ext cx="1460443" cy="1316126"/>
            <a:chOff x="1359966" y="2187140"/>
            <a:chExt cx="1460443" cy="13161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C79F64-C3A4-644E-89D7-FCEDAB380F8F}"/>
                </a:ext>
              </a:extLst>
            </p:cNvPr>
            <p:cNvSpPr/>
            <p:nvPr/>
          </p:nvSpPr>
          <p:spPr>
            <a:xfrm>
              <a:off x="1466360" y="2187140"/>
              <a:ext cx="1247656" cy="1316126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8AF0F8-6D5F-994B-BB53-E855B87C95D6}"/>
                </a:ext>
              </a:extLst>
            </p:cNvPr>
            <p:cNvSpPr txBox="1"/>
            <p:nvPr/>
          </p:nvSpPr>
          <p:spPr>
            <a:xfrm>
              <a:off x="1359966" y="2614370"/>
              <a:ext cx="14604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Professor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1CA24D-61F2-064B-AF6D-473735135039}"/>
              </a:ext>
            </a:extLst>
          </p:cNvPr>
          <p:cNvGrpSpPr/>
          <p:nvPr/>
        </p:nvGrpSpPr>
        <p:grpSpPr>
          <a:xfrm>
            <a:off x="7138328" y="2120760"/>
            <a:ext cx="1247656" cy="1387859"/>
            <a:chOff x="7553744" y="2530426"/>
            <a:chExt cx="1247656" cy="138785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ACC9C4-372C-C148-B5BD-1682C2BB0A18}"/>
                </a:ext>
              </a:extLst>
            </p:cNvPr>
            <p:cNvSpPr/>
            <p:nvPr/>
          </p:nvSpPr>
          <p:spPr>
            <a:xfrm>
              <a:off x="7553744" y="2530426"/>
              <a:ext cx="1247656" cy="1387859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1F28A1-8E14-D04E-A74D-AB8F01AE7AD2}"/>
                </a:ext>
              </a:extLst>
            </p:cNvPr>
            <p:cNvSpPr txBox="1"/>
            <p:nvPr/>
          </p:nvSpPr>
          <p:spPr>
            <a:xfrm>
              <a:off x="7639647" y="2985601"/>
              <a:ext cx="114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DIN Condensed" pitchFamily="2" charset="0"/>
                </a:rPr>
                <a:t>Students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91266A-A08D-9F4F-844E-54EFC0348134}"/>
              </a:ext>
            </a:extLst>
          </p:cNvPr>
          <p:cNvSpPr txBox="1"/>
          <p:nvPr/>
        </p:nvSpPr>
        <p:spPr>
          <a:xfrm>
            <a:off x="25897" y="1240036"/>
            <a:ext cx="312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DIN Condensed" pitchFamily="2" charset="0"/>
              </a:rPr>
              <a:t>Scenario: Massive confusion detected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DIN Condensed" pitchFamily="2" charset="0"/>
              </a:rPr>
              <a:t>e.g. &gt;30% students seem to be confused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7977BD-6F1E-4846-8122-55931F1B2C53}"/>
              </a:ext>
            </a:extLst>
          </p:cNvPr>
          <p:cNvGrpSpPr/>
          <p:nvPr/>
        </p:nvGrpSpPr>
        <p:grpSpPr>
          <a:xfrm>
            <a:off x="789785" y="1768934"/>
            <a:ext cx="1371264" cy="1738861"/>
            <a:chOff x="690344" y="1572454"/>
            <a:chExt cx="2367032" cy="259224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1B0BDB4-8BF6-AB4B-BC43-69A657A4AEB0}"/>
                </a:ext>
              </a:extLst>
            </p:cNvPr>
            <p:cNvSpPr/>
            <p:nvPr/>
          </p:nvSpPr>
          <p:spPr>
            <a:xfrm>
              <a:off x="690344" y="1948070"/>
              <a:ext cx="2367032" cy="2216631"/>
            </a:xfrm>
            <a:prstGeom prst="roundRect">
              <a:avLst/>
            </a:prstGeom>
            <a:solidFill>
              <a:srgbClr val="FFF3D1"/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CFABC0-6C46-1040-AAA0-1614D7E0CEF4}"/>
                </a:ext>
              </a:extLst>
            </p:cNvPr>
            <p:cNvSpPr txBox="1"/>
            <p:nvPr/>
          </p:nvSpPr>
          <p:spPr>
            <a:xfrm>
              <a:off x="690344" y="3456816"/>
              <a:ext cx="2367030" cy="68823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b="1" dirty="0" err="1">
                  <a:latin typeface="Bauhaus 93" pitchFamily="82" charset="77"/>
                  <a:cs typeface="Kokonor" pitchFamily="2" charset="0"/>
                </a:rPr>
                <a:t>KatchUp</a:t>
              </a:r>
              <a:endParaRPr lang="en-US" sz="2400" b="1" dirty="0">
                <a:latin typeface="Bauhaus 93" pitchFamily="82" charset="77"/>
                <a:cs typeface="Kokonor" pitchFamily="2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B023F5-E154-034C-A6DC-EF99C6777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36" y="1572454"/>
              <a:ext cx="2116157" cy="1998593"/>
            </a:xfrm>
            <a:prstGeom prst="rect">
              <a:avLst/>
            </a:prstGeom>
          </p:spPr>
        </p:pic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C111BB-E4D3-0343-8982-29B6FDA9DC56}"/>
              </a:ext>
            </a:extLst>
          </p:cNvPr>
          <p:cNvCxnSpPr>
            <a:stCxn id="29" idx="3"/>
          </p:cNvCxnSpPr>
          <p:nvPr/>
        </p:nvCxnSpPr>
        <p:spPr>
          <a:xfrm>
            <a:off x="2161049" y="2764345"/>
            <a:ext cx="105945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93D61B0-7FD6-1542-8579-AB8B430A1B97}"/>
              </a:ext>
            </a:extLst>
          </p:cNvPr>
          <p:cNvSpPr txBox="1"/>
          <p:nvPr/>
        </p:nvSpPr>
        <p:spPr>
          <a:xfrm>
            <a:off x="4595629" y="1535163"/>
            <a:ext cx="2318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Send out question set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07F201-939D-714C-836A-98D6B7706D08}"/>
              </a:ext>
            </a:extLst>
          </p:cNvPr>
          <p:cNvSpPr txBox="1"/>
          <p:nvPr/>
        </p:nvSpPr>
        <p:spPr>
          <a:xfrm>
            <a:off x="4367894" y="3210383"/>
            <a:ext cx="310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IN Condensed" pitchFamily="2" charset="0"/>
              </a:rPr>
              <a:t>Feedback allows the professor to locate the confusing part</a:t>
            </a:r>
          </a:p>
        </p:txBody>
      </p:sp>
    </p:spTree>
    <p:extLst>
      <p:ext uri="{BB962C8B-B14F-4D97-AF65-F5344CB8AC3E}">
        <p14:creationId xmlns:p14="http://schemas.microsoft.com/office/powerpoint/2010/main" val="281403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229</Words>
  <Application>Microsoft Macintosh PowerPoint</Application>
  <PresentationFormat>On-screen Show (16:9)</PresentationFormat>
  <Paragraphs>48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Oswald</vt:lpstr>
      <vt:lpstr>Times New Roman</vt:lpstr>
      <vt:lpstr>Imprint MT Shadow</vt:lpstr>
      <vt:lpstr>Marion</vt:lpstr>
      <vt:lpstr>Bauhaus 93</vt:lpstr>
      <vt:lpstr>Calibri</vt:lpstr>
      <vt:lpstr>DIN Condensed</vt:lpstr>
      <vt:lpstr>Arial</vt:lpstr>
      <vt:lpstr>Calibri Light</vt:lpstr>
      <vt:lpstr>High Tower Text</vt:lpstr>
      <vt:lpstr>Office Theme</vt:lpstr>
      <vt:lpstr>Hackerdew</vt:lpstr>
      <vt:lpstr>PowerPoint Presentation</vt:lpstr>
      <vt:lpstr>“There’s no such thing as a stupid question”</vt:lpstr>
      <vt:lpstr>PowerPoint Presentation</vt:lpstr>
      <vt:lpstr>Our goal</vt:lpstr>
      <vt:lpstr>Idea</vt:lpstr>
      <vt:lpstr>Face Recognition </vt:lpstr>
      <vt:lpstr>PowerPoint Presentation</vt:lpstr>
      <vt:lpstr>In practice</vt:lpstr>
      <vt:lpstr>App Interface Display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Chieh Yu HO</cp:lastModifiedBy>
  <cp:revision>23</cp:revision>
  <dcterms:modified xsi:type="dcterms:W3CDTF">2019-01-27T07:03:32Z</dcterms:modified>
</cp:coreProperties>
</file>